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9" r:id="rId2"/>
    <p:sldId id="311" r:id="rId3"/>
    <p:sldId id="313" r:id="rId4"/>
    <p:sldId id="314" r:id="rId5"/>
    <p:sldId id="315" r:id="rId6"/>
    <p:sldId id="316" r:id="rId7"/>
    <p:sldId id="31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E0FCD-CEAF-4171-A431-B07FCE9D9B6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613C9-16E9-4993-BACF-BF3B65C7D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55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With the ongoing COVID-19 pandemic, telemedicine has become a promising tool to realize remote healthcare.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Airflow probes: uncomfortable, chest belts requires constant tension on abdomen or thorax, Spirometry requires attentive user participation.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Non-invasive monitoring methods, BCG: </a:t>
            </a:r>
            <a:r>
              <a:rPr lang="en-US" sz="2800" dirty="0"/>
              <a:t>Posture variation and movement on bed are problematic as well.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other RF sensors: </a:t>
            </a:r>
            <a:r>
              <a:rPr lang="en-US" sz="2800" dirty="0"/>
              <a:t>s require stationary , in a direct line-of-sight (</a:t>
            </a:r>
            <a:r>
              <a:rPr lang="en-US" sz="2800" dirty="0" err="1"/>
              <a:t>LoS</a:t>
            </a:r>
            <a:r>
              <a:rPr lang="en-US" sz="2800" dirty="0"/>
              <a:t>) to the front torso.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Despite of high accuracy by PSG, high cost and scarce availability in clinics, and uncomfortable.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F2DC4F-6E9A-427C-BDB2-4F8DB08915EA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34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Non-invasive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touchless and continuous </a:t>
            </a:r>
            <a:endParaRPr lang="en-US" sz="1800" b="1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NCS couples electromagnetic (EM) waves inside the body and reads out the internal organ and tissue signals as modulated antenna characteristics or scattering impedance matrices</a:t>
            </a:r>
          </a:p>
          <a:p>
            <a:endParaRPr lang="en-US" sz="1800" b="1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F2DC4F-6E9A-427C-BDB2-4F8DB08915EA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35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Non-</a:t>
            </a:r>
            <a:r>
              <a:rPr lang="en-US" sz="1800" b="1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invasivee</a:t>
            </a:r>
            <a:r>
              <a:rPr lang="en-US" sz="18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respiration sensors integrated into furniture can be invisible to the user and greatly enhance comfort and convenience to facilitate many applications.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proposed radio-frequency (RF) sensor can be worn over clothing or completely invisible to the user with the least concerns of discomfort and awareness. It can be integrated into cloth, a bed, or a chair, hidden behind layers of fabrics. The senor can be cost-effective, compact, stable and compatible to various digital wireless protocols.</a:t>
            </a:r>
            <a:endParaRPr lang="en-US" sz="1800" dirty="0"/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EMG  measures electric activity of muscle, invasive, needles inserted into body, or non-invasive on surface, direct skin contact.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susceptible to various types of noises, motion interference, ECG artifacts, ambient noise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RMG is touchless, sensitive to muscle motion, more resistant to interference, can capture deep muscle motion 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F2DC4F-6E9A-427C-BDB2-4F8DB08915EA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7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D19F-C4AC-4FE4-A5F0-07356F3D3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6F5A5E-3EBF-4A8A-9B93-0AD524E9A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AEA4D-9688-4F48-85D6-ABC32AC9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4745-1BC1-4306-AE09-CF2F86E6F9A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F7009-8A4F-4FD4-BF74-A98C0D57C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9C971-0AE3-43EF-9C1B-17E30781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06A7A-41E2-4D5F-943A-CC1BA764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2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85F8-86A4-4CAA-BAF7-4D40082DC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76C83-5386-4727-9440-AAD9BDEA9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692AD-15A6-4910-B39A-5F1ED7CC5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4745-1BC1-4306-AE09-CF2F86E6F9A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2A533-734E-45F2-B8B3-A39FB821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08BA9-F52C-43D2-AA8C-A7C97E1B7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06A7A-41E2-4D5F-943A-CC1BA764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8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A00E99-F14F-4294-9AB1-390AC7045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67AA43-EE5C-4450-93BB-5C9B700DA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E21B8-D54A-429E-AD6B-3AA67136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4745-1BC1-4306-AE09-CF2F86E6F9A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B30FA-383F-4079-BF78-7C5CB8BF4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FB87E-2973-4FD9-8393-B8B895F1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06A7A-41E2-4D5F-943A-CC1BA764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03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6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2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C15D-1E2A-4EEF-91FC-9953FE51B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9642C-AA5C-4562-8FE4-4E931ABF4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68977-9F71-4A33-A419-F0ED6E879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4745-1BC1-4306-AE09-CF2F86E6F9A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46110-AAE5-49CD-BA4B-731D19BDC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46D1F-F6A3-49AC-9B46-7D1156882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06A7A-41E2-4D5F-943A-CC1BA764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54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81024-38FC-4501-BEDA-019C7E6D3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D9507-B9D6-479C-ACF3-7FD6F62C8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6ED33-509E-493F-B526-286E9D93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4745-1BC1-4306-AE09-CF2F86E6F9A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1391-81F2-4F0F-8BFE-E8E2D888E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9AC95-E747-43E9-A9F8-020B8DBB7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06A7A-41E2-4D5F-943A-CC1BA764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09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4B07-40E3-45C9-B8C6-E34A8403A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227D7-A309-4F03-A616-0478207E1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82E95-12DC-42E3-836B-32683BF97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9052DB-65F5-4953-A40E-F8A21814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4745-1BC1-4306-AE09-CF2F86E6F9A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576F8-1E93-4CAF-9DAC-4EDABFB89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1B751-805F-4B61-A459-ADC63CED3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06A7A-41E2-4D5F-943A-CC1BA764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79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61D00-EF0E-494D-AB99-16CA1905D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9BC9F-089A-4871-AB23-1946D8D99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2C1F17-7965-4FF7-BA40-A6A66FEED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AF9540-14A3-4B6D-A159-B2737AE03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2B8943-75A9-4D6A-A874-848A241CE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5B2566-4418-4819-907C-FFD7E43C6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4745-1BC1-4306-AE09-CF2F86E6F9A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53F253-D993-4544-8822-D6A2B5BA5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802892-CA8C-4153-A375-950F8350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06A7A-41E2-4D5F-943A-CC1BA764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79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A111-5470-41D2-88E0-71FC168B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1375EB-ACF6-492B-ADD6-E74A74605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4745-1BC1-4306-AE09-CF2F86E6F9A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1718D-71EE-4D89-828C-156C254A7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7348E-BC9E-4D6A-99E8-DF4A01E8D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06A7A-41E2-4D5F-943A-CC1BA764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42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A0365A-ABDE-4E8F-A285-E9BAA9A79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4745-1BC1-4306-AE09-CF2F86E6F9A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2EB13-2932-4326-8383-594BE1CC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72E9A-B5B7-4903-8D07-AB085729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06A7A-41E2-4D5F-943A-CC1BA764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2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7403-5C9E-4002-BC4E-E7EAC7353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E9348-2566-4455-A920-6EA4DCB83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7FDCE7-77CF-49F8-9F8B-97F002D4B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47018-E70D-44A6-AE5A-80E36C3C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4745-1BC1-4306-AE09-CF2F86E6F9A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FE477-756C-4818-ACBA-AC517607A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A0083-0CB9-4678-9B80-49CEB8744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06A7A-41E2-4D5F-943A-CC1BA764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54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6EB5-4C6A-4F1F-BD16-D09C1A56F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5EBD24-2F96-429C-AC42-2154B0CB5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DD998-B6FB-40B2-8FB5-C43E46AFC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FC437-7F88-457D-8419-B9770E0B6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4745-1BC1-4306-AE09-CF2F86E6F9A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28B0A-A1C9-417D-A3B1-F339FF4AD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70344-BC33-46C1-A848-B5E7E5E0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06A7A-41E2-4D5F-943A-CC1BA764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6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558DDC-1293-4301-9957-6D28E61FF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FE3D2-DFDD-4E0D-A465-3CF7D5F96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4A57B-0ECF-472A-921D-9446527534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4745-1BC1-4306-AE09-CF2F86E6F9A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557D5-1F24-4536-83F0-26850D258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5CA9D-C203-443C-9412-13A5038CE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6A7A-41E2-4D5F-943A-CC1BA764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0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36291C-E625-4473-80CC-53B1413F4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48733"/>
            <a:ext cx="11785600" cy="603443"/>
          </a:xfrm>
        </p:spPr>
        <p:txBody>
          <a:bodyPr>
            <a:normAutofit fontScale="90000"/>
          </a:bodyPr>
          <a:lstStyle/>
          <a:p>
            <a:r>
              <a:rPr lang="en-US" dirty="0"/>
              <a:t>Remote healthcare: Can we bring care to home 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F44B7-C6CF-4307-B43F-CF2841D55B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BBA3C-BC02-4541-B141-B3BB29076188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6" name="Picture 2" descr="Airflow sensor - oral / only mouth breathing- | TerniMed">
            <a:extLst>
              <a:ext uri="{FF2B5EF4-FFF2-40B4-BE49-F238E27FC236}">
                <a16:creationId xmlns:a16="http://schemas.microsoft.com/office/drawing/2014/main" id="{60D77461-BBE6-4AE2-BC95-58825F62B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212453"/>
            <a:ext cx="2888961" cy="192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606242-F147-43F3-BF89-933232BFC7B1}"/>
              </a:ext>
            </a:extLst>
          </p:cNvPr>
          <p:cNvSpPr txBox="1"/>
          <p:nvPr/>
        </p:nvSpPr>
        <p:spPr>
          <a:xfrm>
            <a:off x="508000" y="3333246"/>
            <a:ext cx="3104693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33" dirty="0"/>
              <a:t>Nasal Airflow Probe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7EADA-7B96-48CC-AC8D-519C18F6D721}"/>
              </a:ext>
            </a:extLst>
          </p:cNvPr>
          <p:cNvSpPr txBox="1"/>
          <p:nvPr/>
        </p:nvSpPr>
        <p:spPr>
          <a:xfrm>
            <a:off x="8940801" y="3197691"/>
            <a:ext cx="1683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Spirometry</a:t>
            </a:r>
          </a:p>
        </p:txBody>
      </p:sp>
      <p:pic>
        <p:nvPicPr>
          <p:cNvPr id="12" name="Picture 11" descr="A person with a stethoscope around his neck&#10;&#10;Description automatically generated with low confidence">
            <a:extLst>
              <a:ext uri="{FF2B5EF4-FFF2-40B4-BE49-F238E27FC236}">
                <a16:creationId xmlns:a16="http://schemas.microsoft.com/office/drawing/2014/main" id="{E20CC080-EBAC-4658-9E3D-4DD4A00D0A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" t="770" r="6889" b="28119"/>
          <a:stretch/>
        </p:blipFill>
        <p:spPr>
          <a:xfrm>
            <a:off x="4296620" y="1211629"/>
            <a:ext cx="2830760" cy="2028007"/>
          </a:xfrm>
          <a:prstGeom prst="rect">
            <a:avLst/>
          </a:prstGeom>
        </p:spPr>
      </p:pic>
      <p:pic>
        <p:nvPicPr>
          <p:cNvPr id="14" name="Picture 13" descr="Two people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91502C94-75FC-40A4-A757-AD46AE28135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5"/>
          <a:stretch/>
        </p:blipFill>
        <p:spPr>
          <a:xfrm>
            <a:off x="8234948" y="1246420"/>
            <a:ext cx="2608656" cy="20255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CA9D52-9B34-4A15-81FA-96B959737B68}"/>
              </a:ext>
            </a:extLst>
          </p:cNvPr>
          <p:cNvSpPr txBox="1"/>
          <p:nvPr/>
        </p:nvSpPr>
        <p:spPr>
          <a:xfrm>
            <a:off x="8156768" y="5805845"/>
            <a:ext cx="3251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Polysomnography</a:t>
            </a:r>
          </a:p>
          <a:p>
            <a:pPr algn="ctr"/>
            <a:r>
              <a:rPr lang="en-US" sz="2400" dirty="0"/>
              <a:t>(PSG)</a:t>
            </a:r>
          </a:p>
        </p:txBody>
      </p:sp>
      <p:pic>
        <p:nvPicPr>
          <p:cNvPr id="18" name="Picture 17" descr="A picture containing person, indoor, laying&#10;&#10;Description automatically generated">
            <a:extLst>
              <a:ext uri="{FF2B5EF4-FFF2-40B4-BE49-F238E27FC236}">
                <a16:creationId xmlns:a16="http://schemas.microsoft.com/office/drawing/2014/main" id="{93124C17-D1EC-482E-9D7A-341F6743E9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1" y="3930867"/>
            <a:ext cx="2498753" cy="19365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0E1CC9-3532-4C92-8A82-1250F374F05C}"/>
              </a:ext>
            </a:extLst>
          </p:cNvPr>
          <p:cNvSpPr txBox="1"/>
          <p:nvPr/>
        </p:nvSpPr>
        <p:spPr>
          <a:xfrm>
            <a:off x="4893917" y="3244446"/>
            <a:ext cx="25309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Chest belt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F7E4E01-7FE7-4236-AA55-D765B38A58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99"/>
          <a:stretch/>
        </p:blipFill>
        <p:spPr>
          <a:xfrm>
            <a:off x="508001" y="3869784"/>
            <a:ext cx="2075649" cy="19365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D072A9-448D-4BAD-A16B-A271F835AFE0}"/>
              </a:ext>
            </a:extLst>
          </p:cNvPr>
          <p:cNvSpPr txBox="1"/>
          <p:nvPr/>
        </p:nvSpPr>
        <p:spPr>
          <a:xfrm>
            <a:off x="406400" y="5867401"/>
            <a:ext cx="27209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Ballistocardiogram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(BCG)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0D440-15A7-4970-97DE-0DA2C91F43C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145"/>
          <a:stretch/>
        </p:blipFill>
        <p:spPr>
          <a:xfrm>
            <a:off x="3642712" y="3966429"/>
            <a:ext cx="3669856" cy="17432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97124D-453E-408B-BB04-380CDBCF8E83}"/>
              </a:ext>
            </a:extLst>
          </p:cNvPr>
          <p:cNvSpPr txBox="1"/>
          <p:nvPr/>
        </p:nvSpPr>
        <p:spPr>
          <a:xfrm>
            <a:off x="4608424" y="5889905"/>
            <a:ext cx="2965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Doppler Radar</a:t>
            </a:r>
          </a:p>
        </p:txBody>
      </p:sp>
    </p:spTree>
    <p:extLst>
      <p:ext uri="{BB962C8B-B14F-4D97-AF65-F5344CB8AC3E}">
        <p14:creationId xmlns:p14="http://schemas.microsoft.com/office/powerpoint/2010/main" val="1387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929F55-7952-4ED7-A0C8-B09000B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267" y="769951"/>
            <a:ext cx="11988800" cy="60344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133" dirty="0"/>
              <a:t>Non-invasive and continuous monitoring </a:t>
            </a:r>
            <a:br>
              <a:rPr lang="en-US" sz="4133" dirty="0"/>
            </a:br>
            <a:r>
              <a:rPr lang="en-US" sz="4133" dirty="0"/>
              <a:t>on physiological signals </a:t>
            </a:r>
            <a:br>
              <a:rPr lang="en-US" sz="4267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43037-1F10-4BC6-A456-6C0DFF0D7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BBA3C-BC02-4541-B141-B3BB2907618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64C0B-ED78-4C9F-941C-945566EC84C6}"/>
              </a:ext>
            </a:extLst>
          </p:cNvPr>
          <p:cNvSpPr txBox="1"/>
          <p:nvPr/>
        </p:nvSpPr>
        <p:spPr>
          <a:xfrm>
            <a:off x="2016054" y="6079074"/>
            <a:ext cx="83718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333"/>
              </a:spcAft>
            </a:pPr>
            <a:r>
              <a:rPr lang="en-US" sz="1600" dirty="0">
                <a:solidFill>
                  <a:srgbClr val="44546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Simulation of Electromagnetic coupling of (a) front of human torso ,(b) wrist and (c) cross section of human torso. </a:t>
            </a:r>
            <a:endParaRPr lang="en-US" sz="1600" i="1" dirty="0">
              <a:solidFill>
                <a:srgbClr val="44546A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3B856-7D37-48A1-AA79-00E54D8019BB}"/>
              </a:ext>
            </a:extLst>
          </p:cNvPr>
          <p:cNvSpPr txBox="1"/>
          <p:nvPr/>
        </p:nvSpPr>
        <p:spPr>
          <a:xfrm>
            <a:off x="2995533" y="1296814"/>
            <a:ext cx="680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Near-field Coherent Sensing (NCS)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14CD74-AF54-4F50-9E65-1F98547D18BC}"/>
              </a:ext>
            </a:extLst>
          </p:cNvPr>
          <p:cNvSpPr txBox="1"/>
          <p:nvPr/>
        </p:nvSpPr>
        <p:spPr>
          <a:xfrm>
            <a:off x="1625600" y="1780846"/>
            <a:ext cx="8974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Couple EM wave to dielectric boundary movement by internal organs to get vital signs and other biomedical signals.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6FDB4C-0F75-403F-80FD-D937150C3D55}"/>
              </a:ext>
            </a:extLst>
          </p:cNvPr>
          <p:cNvGrpSpPr/>
          <p:nvPr/>
        </p:nvGrpSpPr>
        <p:grpSpPr>
          <a:xfrm>
            <a:off x="2133601" y="3514937"/>
            <a:ext cx="7746295" cy="2179771"/>
            <a:chOff x="2514600" y="2190750"/>
            <a:chExt cx="5809721" cy="1634828"/>
          </a:xfrm>
        </p:grpSpPr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1C4D8D6-5D68-426F-9DDB-FFD9E34238C4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5" t="21272" r="57939" b="48085"/>
            <a:stretch/>
          </p:blipFill>
          <p:spPr bwMode="auto">
            <a:xfrm>
              <a:off x="2514600" y="2190750"/>
              <a:ext cx="2743200" cy="15843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8C8CCFA-6F26-4C69-AF9C-CB34A1E05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1" t="44116" r="-801" b="24428"/>
            <a:stretch/>
          </p:blipFill>
          <p:spPr>
            <a:xfrm>
              <a:off x="5282153" y="2343150"/>
              <a:ext cx="3042168" cy="1482428"/>
            </a:xfrm>
            <a:prstGeom prst="rect">
              <a:avLst/>
            </a:prstGeom>
          </p:spPr>
        </p:pic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B15A186B-5B80-4753-B2DE-D0BBE7528BC0}"/>
                </a:ext>
              </a:extLst>
            </p:cNvPr>
            <p:cNvSpPr/>
            <p:nvPr/>
          </p:nvSpPr>
          <p:spPr>
            <a:xfrm>
              <a:off x="5410200" y="3638550"/>
              <a:ext cx="152400" cy="187028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0659FF-F755-4418-B8DB-09FD3D636B7A}"/>
                </a:ext>
              </a:extLst>
            </p:cNvPr>
            <p:cNvSpPr txBox="1"/>
            <p:nvPr/>
          </p:nvSpPr>
          <p:spPr>
            <a:xfrm flipH="1">
              <a:off x="5287031" y="2309586"/>
              <a:ext cx="45719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E5AE3D8-E38D-415B-9FAB-D8F82CADFD55}"/>
              </a:ext>
            </a:extLst>
          </p:cNvPr>
          <p:cNvSpPr txBox="1"/>
          <p:nvPr/>
        </p:nvSpPr>
        <p:spPr>
          <a:xfrm>
            <a:off x="2438401" y="2820022"/>
            <a:ext cx="8310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Respiration, Heartbeat, Muscle activity, Tissue motions ….</a:t>
            </a:r>
          </a:p>
        </p:txBody>
      </p:sp>
    </p:spTree>
    <p:extLst>
      <p:ext uri="{BB962C8B-B14F-4D97-AF65-F5344CB8AC3E}">
        <p14:creationId xmlns:p14="http://schemas.microsoft.com/office/powerpoint/2010/main" val="76371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A161D3-B80A-43AB-B6B5-067CFBA1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23D13-9BF9-4F64-9B1A-BC258D2A045D}"/>
              </a:ext>
            </a:extLst>
          </p:cNvPr>
          <p:cNvPicPr/>
          <p:nvPr/>
        </p:nvPicPr>
        <p:blipFill rotWithShape="1">
          <a:blip r:embed="rId2"/>
          <a:srcRect l="19709" t="1433" r="27068" b="65845"/>
          <a:stretch/>
        </p:blipFill>
        <p:spPr bwMode="auto">
          <a:xfrm>
            <a:off x="383866" y="1695597"/>
            <a:ext cx="4945795" cy="32578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08D786-4F53-4438-B208-971F155F2484}"/>
              </a:ext>
            </a:extLst>
          </p:cNvPr>
          <p:cNvSpPr txBox="1"/>
          <p:nvPr/>
        </p:nvSpPr>
        <p:spPr>
          <a:xfrm>
            <a:off x="0" y="5315719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Notched-cable respiration sensor setup: (a) System schematic with bed integration; (b) A photo of the notched cable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7504F-DDD6-4636-B916-6286FA5C847D}"/>
              </a:ext>
            </a:extLst>
          </p:cNvPr>
          <p:cNvPicPr/>
          <p:nvPr/>
        </p:nvPicPr>
        <p:blipFill rotWithShape="1">
          <a:blip r:embed="rId3"/>
          <a:srcRect l="2899" t="13706" r="18566" b="19201"/>
          <a:stretch/>
        </p:blipFill>
        <p:spPr bwMode="auto">
          <a:xfrm>
            <a:off x="7197506" y="2514107"/>
            <a:ext cx="4475090" cy="31297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354B44-5B3B-46C4-91A4-B42CDAF890F8}"/>
              </a:ext>
            </a:extLst>
          </p:cNvPr>
          <p:cNvSpPr txBox="1"/>
          <p:nvPr/>
        </p:nvSpPr>
        <p:spPr>
          <a:xfrm>
            <a:off x="7363952" y="590506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Experimental setup of the notched sensors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73C5C-3CF4-444C-A501-D94A785551D9}"/>
              </a:ext>
            </a:extLst>
          </p:cNvPr>
          <p:cNvSpPr txBox="1"/>
          <p:nvPr/>
        </p:nvSpPr>
        <p:spPr>
          <a:xfrm>
            <a:off x="5638154" y="741759"/>
            <a:ext cx="61699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We present a new respiration sensor integrated into a bed or a chair by modifying a radio-frequency (RF) coaxial cable structure with a designed notch. The lung motion is coupled to the electromagnetic leakage at the notch through near-field coherent sensing (NCS).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F2CF61-30D6-4319-ACDC-214A4E304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44" y="296161"/>
            <a:ext cx="10873019" cy="603443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with BIOPAC tension belts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AE6F4-68C2-49C0-9C1E-65B5DC549B64}"/>
              </a:ext>
            </a:extLst>
          </p:cNvPr>
          <p:cNvPicPr/>
          <p:nvPr/>
        </p:nvPicPr>
        <p:blipFill rotWithShape="1">
          <a:blip r:embed="rId2"/>
          <a:srcRect l="5627" r="43976"/>
          <a:stretch/>
        </p:blipFill>
        <p:spPr bwMode="auto">
          <a:xfrm>
            <a:off x="829413" y="810574"/>
            <a:ext cx="4405060" cy="6047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A58B0D-2E73-4A7E-8416-44E2D35DB27B}"/>
              </a:ext>
            </a:extLst>
          </p:cNvPr>
          <p:cNvSpPr txBox="1"/>
          <p:nvPr/>
        </p:nvSpPr>
        <p:spPr>
          <a:xfrm>
            <a:off x="5680020" y="1458702"/>
            <a:ext cx="609755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Respiration monitoring in the supine posture with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1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RF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900MHz: </a:t>
            </a: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AutoNum type="alphaLcParenBoth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NCS and BIOPAC amplitude waveforms in thorax and abdomen during the whole breathing protocol. </a:t>
            </a:r>
          </a:p>
          <a:p>
            <a:pPr marL="342900" indent="-342900">
              <a:buAutoNum type="alphaLcParenBoth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(b) Th breath rate (BR) calculated from NCS (green) and BIOPAC (red). </a:t>
            </a: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(c) Correlation and agreement between NCS and BIOPAC BR data. Left: The scatter plot with denoted Pearson’s correlation coefficient. Right: The Bland-Altman plot showing the mean difference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at the center dotted line and the corresponding limits of agreement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at the upper and lower dotted lines given by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m±1.96σ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89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7A549B-4CA5-4105-B76A-20A7BE94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Heart rate (HR)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519F7-5C70-4066-9CD2-D00F0B9F2B99}"/>
              </a:ext>
            </a:extLst>
          </p:cNvPr>
          <p:cNvPicPr/>
          <p:nvPr/>
        </p:nvPicPr>
        <p:blipFill rotWithShape="1">
          <a:blip r:embed="rId2"/>
          <a:srcRect l="2403" t="5222" r="43925" b="54902"/>
          <a:stretch/>
        </p:blipFill>
        <p:spPr bwMode="auto">
          <a:xfrm>
            <a:off x="616102" y="1615363"/>
            <a:ext cx="5479897" cy="24061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DA7091-27B1-435F-9A1A-05C627C5F035}"/>
              </a:ext>
            </a:extLst>
          </p:cNvPr>
          <p:cNvSpPr txBox="1"/>
          <p:nvPr/>
        </p:nvSpPr>
        <p:spPr>
          <a:xfrm>
            <a:off x="6095999" y="1674674"/>
            <a:ext cx="60975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Left: The heartbeat time-domain waveforms from the thorax sensor during normal breathing. Right: The corresponding spectrum with three HR peaks and two BR peaks indicated by the annotation above. </a:t>
            </a:r>
          </a:p>
          <a:p>
            <a:pPr marL="342900" indent="-342900">
              <a:buAutoNum type="alphaLcParenBoth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Left: The heartbeat waveforms during breath hold. Right: The corresponding spectrum with three peaks.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61C92-01BA-4845-B77A-853FBDF40EA9}"/>
              </a:ext>
            </a:extLst>
          </p:cNvPr>
          <p:cNvSpPr txBox="1"/>
          <p:nvPr/>
        </p:nvSpPr>
        <p:spPr>
          <a:xfrm>
            <a:off x="2026329" y="4226974"/>
            <a:ext cx="61300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thorax NCS sensor can also retrieve the heart rate (HR) with reasonable accuracy.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signal was first filtered by a bandpass filter between 0.1 </a:t>
            </a:r>
            <a:r>
              <a:rPr lang="en-US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–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 Hz to remove the DC component and high-frequency noise.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0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9B5685-E179-4A2D-961B-292AB8B2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Isovolumetric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047C6-1C7D-4AA1-9AC1-340C0A62B104}"/>
              </a:ext>
            </a:extLst>
          </p:cNvPr>
          <p:cNvPicPr/>
          <p:nvPr/>
        </p:nvPicPr>
        <p:blipFill rotWithShape="1">
          <a:blip r:embed="rId2"/>
          <a:srcRect l="10129" t="22374" r="8282" b="27481"/>
          <a:stretch/>
        </p:blipFill>
        <p:spPr bwMode="auto">
          <a:xfrm>
            <a:off x="636156" y="1551565"/>
            <a:ext cx="8099471" cy="29494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2CD80-FE5A-4842-80AF-D4365D9D441A}"/>
              </a:ext>
            </a:extLst>
          </p:cNvPr>
          <p:cNvSpPr txBox="1"/>
          <p:nvPr/>
        </p:nvSpPr>
        <p:spPr>
          <a:xfrm>
            <a:off x="1044379" y="4764915"/>
            <a:ext cx="74185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Isovolumetric detection: (a) Respiration waveforms from thorax (red line) and abdomen (green line) sensors during three isovolumetric breathing exercises. (b) Detection by the slope-product method: The blue solid line by the NCS sensor and the orange dotted line from protocol annotation, where –1 indicates detection.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79204-0E8D-499F-88EF-722383B82A17}"/>
              </a:ext>
            </a:extLst>
          </p:cNvPr>
          <p:cNvSpPr txBox="1"/>
          <p:nvPr/>
        </p:nvSpPr>
        <p:spPr>
          <a:xfrm>
            <a:off x="8800436" y="2040850"/>
            <a:ext cx="31671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ea typeface="DengXian" panose="02010600030101010101" pitchFamily="2" charset="-122"/>
              </a:rPr>
              <a:t>The isovolumetric exercise was represented by paradoxical motion between thorax and abdomen. </a:t>
            </a:r>
          </a:p>
          <a:p>
            <a:endParaRPr lang="en-US" sz="1800" dirty="0">
              <a:effectLst/>
              <a:ea typeface="DengXian" panose="02010600030101010101" pitchFamily="2" charset="-122"/>
            </a:endParaRPr>
          </a:p>
          <a:p>
            <a:r>
              <a:rPr lang="en-US" b="1" u="sng" dirty="0">
                <a:ea typeface="DengXian" panose="02010600030101010101" pitchFamily="2" charset="-122"/>
              </a:rPr>
              <a:t>Simulated Sleep Apnea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34307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929F55-7952-4ED7-A0C8-B09000B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495" y="565307"/>
            <a:ext cx="11988800" cy="603443"/>
          </a:xfrm>
        </p:spPr>
        <p:txBody>
          <a:bodyPr>
            <a:normAutofit fontScale="90000"/>
          </a:bodyPr>
          <a:lstStyle/>
          <a:p>
            <a:r>
              <a:rPr lang="en-US" sz="4133" dirty="0"/>
              <a:t>Non-invasive Sensing Vital Signs</a:t>
            </a:r>
            <a:br>
              <a:rPr lang="en-US" sz="4267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43037-1F10-4BC6-A456-6C0DFF0D7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BBA3C-BC02-4541-B141-B3BB2907618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8624B4-6F62-4714-B65B-7FEF26DCAD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81690" y="3570679"/>
            <a:ext cx="4673600" cy="21432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A person in a hospital bed&#10;&#10;Description automatically generated with low confidence">
            <a:extLst>
              <a:ext uri="{FF2B5EF4-FFF2-40B4-BE49-F238E27FC236}">
                <a16:creationId xmlns:a16="http://schemas.microsoft.com/office/drawing/2014/main" id="{93FFB067-DCEC-46A8-98FA-3C0BAF21E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58" y="1511804"/>
            <a:ext cx="2743200" cy="1792120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CBE6F17-B13A-400A-9F93-8666D29F5C9D}"/>
              </a:ext>
            </a:extLst>
          </p:cNvPr>
          <p:cNvSpPr/>
          <p:nvPr/>
        </p:nvSpPr>
        <p:spPr>
          <a:xfrm rot="5400000">
            <a:off x="2597399" y="3418279"/>
            <a:ext cx="390385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C439AB-A626-4C32-B9F2-F86A6DC137CD}"/>
              </a:ext>
            </a:extLst>
          </p:cNvPr>
          <p:cNvSpPr txBox="1"/>
          <p:nvPr/>
        </p:nvSpPr>
        <p:spPr>
          <a:xfrm>
            <a:off x="4318000" y="986532"/>
            <a:ext cx="355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 invisible sensing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083E36-01A0-4C6A-B550-3E40CBE736E0}"/>
              </a:ext>
            </a:extLst>
          </p:cNvPr>
          <p:cNvSpPr txBox="1"/>
          <p:nvPr/>
        </p:nvSpPr>
        <p:spPr>
          <a:xfrm>
            <a:off x="6294422" y="2775321"/>
            <a:ext cx="74645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high user comfort,</a:t>
            </a:r>
          </a:p>
          <a:p>
            <a:r>
              <a:rPr lang="en-US" sz="1800" dirty="0"/>
              <a:t>worn over cloth, or invisible to user </a:t>
            </a:r>
          </a:p>
          <a:p>
            <a:r>
              <a:rPr lang="en-US" sz="1800" dirty="0"/>
              <a:t>by furniture integration.</a:t>
            </a:r>
          </a:p>
          <a:p>
            <a:r>
              <a:rPr lang="en-US" sz="1800" dirty="0"/>
              <a:t>cost-effective, compact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7E481E-629A-4818-8F65-798572475019}"/>
              </a:ext>
            </a:extLst>
          </p:cNvPr>
          <p:cNvSpPr txBox="1"/>
          <p:nvPr/>
        </p:nvSpPr>
        <p:spPr>
          <a:xfrm>
            <a:off x="5599568" y="4534545"/>
            <a:ext cx="55724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libri" panose="020F0502020204030204" pitchFamily="34" charset="0"/>
              </a:rPr>
              <a:t>keep long-term and continuous recording data and provide real-time feedback for early warning and diagnosis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1788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781</Words>
  <Application>Microsoft Office PowerPoint</Application>
  <PresentationFormat>Widescreen</PresentationFormat>
  <Paragraphs>67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Helvetica</vt:lpstr>
      <vt:lpstr>Times New Roman</vt:lpstr>
      <vt:lpstr>Office Theme</vt:lpstr>
      <vt:lpstr>Remote healthcare: Can we bring care to home ? </vt:lpstr>
      <vt:lpstr>Non-invasive and continuous monitoring  on physiological signals  </vt:lpstr>
      <vt:lpstr>Experimental setup</vt:lpstr>
      <vt:lpstr>Benchmark with BIOPAC tension belts</vt:lpstr>
      <vt:lpstr>Heart rate (HR) detection</vt:lpstr>
      <vt:lpstr>Isovolumetric exercise</vt:lpstr>
      <vt:lpstr>Non-invasive Sensing Vital Signs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healthcare: Can we bring care to home ? </dc:title>
  <dc:creator>Zijing Zhang</dc:creator>
  <cp:lastModifiedBy>Zijing Zhang</cp:lastModifiedBy>
  <cp:revision>2</cp:revision>
  <dcterms:created xsi:type="dcterms:W3CDTF">2022-11-08T17:00:16Z</dcterms:created>
  <dcterms:modified xsi:type="dcterms:W3CDTF">2022-11-08T17:15:26Z</dcterms:modified>
</cp:coreProperties>
</file>